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97" r:id="rId3"/>
    <p:sldId id="296" r:id="rId4"/>
    <p:sldId id="298" r:id="rId5"/>
    <p:sldId id="304" r:id="rId6"/>
    <p:sldId id="305" r:id="rId7"/>
    <p:sldId id="306" r:id="rId8"/>
    <p:sldId id="307" r:id="rId9"/>
    <p:sldId id="301" r:id="rId10"/>
    <p:sldId id="302" r:id="rId11"/>
    <p:sldId id="293" r:id="rId12"/>
    <p:sldId id="266" r:id="rId13"/>
    <p:sldId id="280" r:id="rId14"/>
    <p:sldId id="262" r:id="rId15"/>
    <p:sldId id="299" r:id="rId16"/>
    <p:sldId id="30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FDFFFE"/>
    <a:srgbClr val="002868"/>
    <a:srgbClr val="3234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5" autoAdjust="0"/>
    <p:restoredTop sz="96271" autoAdjust="0"/>
  </p:normalViewPr>
  <p:slideViewPr>
    <p:cSldViewPr>
      <p:cViewPr>
        <p:scale>
          <a:sx n="100" d="100"/>
          <a:sy n="100" d="100"/>
        </p:scale>
        <p:origin x="1152" y="528"/>
      </p:cViewPr>
      <p:guideLst>
        <p:guide orient="horz" pos="158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9D1B98E-1064-41FD-8179-EC37A3A95C9C}" type="datetimeFigureOut">
              <a:rPr lang="en-US" smtClean="0"/>
              <a:pPr/>
              <a:t>8/14/15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3FEE1A7-C062-4280-9C90-2B52F445F1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9D1B98E-1064-41FD-8179-EC37A3A95C9C}" type="datetimeFigureOut">
              <a:rPr lang="en-US" smtClean="0"/>
              <a:pPr/>
              <a:t>8/14/15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3FEE1A7-C062-4280-9C90-2B52F445F1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4495800" y="6324600"/>
            <a:ext cx="4648200" cy="533400"/>
          </a:xfrm>
          <a:prstGeom prst="rect">
            <a:avLst/>
          </a:prstGeom>
          <a:solidFill>
            <a:srgbClr val="FDFF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495800" y="6324600"/>
            <a:ext cx="4648200" cy="533400"/>
          </a:xfrm>
          <a:prstGeom prst="rect">
            <a:avLst/>
          </a:prstGeom>
          <a:solidFill>
            <a:srgbClr val="FDFF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495800" y="6324600"/>
            <a:ext cx="4648200" cy="533400"/>
          </a:xfrm>
          <a:prstGeom prst="rect">
            <a:avLst/>
          </a:prstGeom>
          <a:solidFill>
            <a:srgbClr val="FDFF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495800" y="6324600"/>
            <a:ext cx="4648200" cy="533400"/>
          </a:xfrm>
          <a:prstGeom prst="rect">
            <a:avLst/>
          </a:prstGeom>
          <a:solidFill>
            <a:srgbClr val="FDFF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495800" y="6324600"/>
            <a:ext cx="4648200" cy="533400"/>
          </a:xfrm>
          <a:prstGeom prst="rect">
            <a:avLst/>
          </a:prstGeom>
          <a:solidFill>
            <a:srgbClr val="FDFFF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9D1B98E-1064-41FD-8179-EC37A3A95C9C}" type="datetimeFigureOut">
              <a:rPr lang="en-US" smtClean="0"/>
              <a:pPr/>
              <a:t>8/14/15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3FEE1A7-C062-4280-9C90-2B52F445F1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9D1B98E-1064-41FD-8179-EC37A3A95C9C}" type="datetimeFigureOut">
              <a:rPr lang="en-US" smtClean="0"/>
              <a:pPr/>
              <a:t>8/14/15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3FEE1A7-C062-4280-9C90-2B52F445F1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9D1B98E-1064-41FD-8179-EC37A3A95C9C}" type="datetimeFigureOut">
              <a:rPr lang="en-US" smtClean="0"/>
              <a:pPr/>
              <a:t>8/14/15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3FEE1A7-C062-4280-9C90-2B52F445F1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ortal.tacc.utexas.edu/" TargetMode="Externa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hpcweb/" TargetMode="External"/><Relationship Id="rId4" Type="http://schemas.openxmlformats.org/officeDocument/2006/relationships/hyperlink" Target="mailto:wallen@tacc.utexas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RIS.Request@mdanderson.org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524000"/>
            <a:ext cx="8534400" cy="14700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Introduction to High Performance Computing for the Life Sciences</a:t>
            </a:r>
            <a:endParaRPr lang="en-US" sz="42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810000"/>
            <a:ext cx="9144000" cy="17526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William J. Allen, Ph.D.</a:t>
            </a:r>
          </a:p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Life Sciences Computing Group</a:t>
            </a:r>
          </a:p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wallen@tacc.utexas.edu</a:t>
            </a:r>
          </a:p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(713) 794-1771</a:t>
            </a:r>
            <a:endParaRPr lang="en-US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079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81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Overview of TACC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Research center within UT Austin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~140 Staff (~50 Ph.D., ~15 Students)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Funded by NSF, UT; 85% external grants</a:t>
            </a:r>
          </a:p>
          <a:p>
            <a:endParaRPr lang="en-US" sz="2400" dirty="0" smtClean="0">
              <a:solidFill>
                <a:srgbClr val="323492"/>
              </a:solidFill>
            </a:endParaRPr>
          </a:p>
          <a:p>
            <a:endParaRPr lang="en-US" sz="2400" dirty="0">
              <a:solidFill>
                <a:srgbClr val="323492"/>
              </a:solidFill>
            </a:endParaRPr>
          </a:p>
          <a:p>
            <a:pPr algn="ctr"/>
            <a:r>
              <a:rPr lang="en-US" sz="2400" dirty="0">
                <a:solidFill>
                  <a:srgbClr val="B8252F"/>
                </a:solidFill>
              </a:rPr>
              <a:t>Mission: </a:t>
            </a:r>
            <a:r>
              <a:rPr lang="en-US" sz="2400" i="1" dirty="0">
                <a:solidFill>
                  <a:srgbClr val="B8252F"/>
                </a:solidFill>
              </a:rPr>
              <a:t>“To enable discoveries that advance science and society through the application of advanced computing technologies</a:t>
            </a:r>
            <a:r>
              <a:rPr lang="en-US" sz="2400" i="1" dirty="0" smtClean="0">
                <a:solidFill>
                  <a:srgbClr val="B8252F"/>
                </a:solidFill>
              </a:rPr>
              <a:t>.”</a:t>
            </a:r>
            <a:endParaRPr lang="en-US" sz="2400" i="1" dirty="0">
              <a:solidFill>
                <a:srgbClr val="B825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29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TACC Ecosystem</a:t>
            </a:r>
            <a:endParaRPr lang="en-US" sz="4000" dirty="0">
              <a:solidFill>
                <a:srgbClr val="000000"/>
              </a:solidFill>
            </a:endParaRPr>
          </a:p>
        </p:txBody>
      </p:sp>
      <p:pic>
        <p:nvPicPr>
          <p:cNvPr id="5" name="Picture 4" descr="TACC_Ecosystem_white2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928" y="1250339"/>
            <a:ext cx="7484872" cy="494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020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>
                <a:solidFill>
                  <a:srgbClr val="000000"/>
                </a:solidFill>
              </a:rPr>
              <a:t>Lonestar</a:t>
            </a:r>
            <a:r>
              <a:rPr lang="en-US" sz="4000" dirty="0" smtClean="0">
                <a:solidFill>
                  <a:srgbClr val="000000"/>
                </a:solidFill>
              </a:rPr>
              <a:t> 5: October 2015</a:t>
            </a:r>
            <a:endParaRPr lang="en-US" sz="4000" dirty="0">
              <a:solidFill>
                <a:srgbClr val="000000"/>
              </a:solidFill>
            </a:endParaRPr>
          </a:p>
        </p:txBody>
      </p:sp>
      <p:pic>
        <p:nvPicPr>
          <p:cNvPr id="5" name="Picture 4" descr="lonestar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109" y="3048000"/>
            <a:ext cx="7611782" cy="3112722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570300"/>
            <a:ext cx="8229600" cy="1371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Approximately 30,000 CPU cores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Dedicated to UT System institutions</a:t>
            </a: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29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The TACC User Portal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8194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  <a:hlinkClick r:id="rId2"/>
              </a:rPr>
              <a:t>https://portal.tacc.utexas.edu</a:t>
            </a:r>
            <a:r>
              <a:rPr lang="en-US" sz="2400" dirty="0" smtClean="0">
                <a:solidFill>
                  <a:srgbClr val="000000"/>
                </a:solidFill>
                <a:hlinkClick r:id="rId2"/>
              </a:rPr>
              <a:t>/</a:t>
            </a:r>
            <a:endParaRPr lang="en-US" sz="24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Create accounts</a:t>
            </a:r>
          </a:p>
          <a:p>
            <a:pPr lvl="1"/>
            <a:r>
              <a:rPr lang="en-US" sz="2000" i="1" dirty="0" smtClean="0">
                <a:solidFill>
                  <a:srgbClr val="000000"/>
                </a:solidFill>
              </a:rPr>
              <a:t>Request allocations (with approval for PHI)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Extensive system documentation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Software installation – availability and help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File tickets for assistance</a:t>
            </a: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3" name="Picture 2" descr="tacc_user_portal.tiff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80" y="1560092"/>
            <a:ext cx="9144000" cy="1487908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11180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Where to Find Help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MD Anderson resources: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E-mail </a:t>
            </a:r>
            <a:r>
              <a:rPr lang="en-US" sz="2000" dirty="0" smtClean="0">
                <a:solidFill>
                  <a:srgbClr val="000000"/>
                </a:solidFill>
                <a:hlinkClick r:id="rId2"/>
              </a:rPr>
              <a:t>RIS.Request@mdanderson.org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  <a:hlinkClick r:id="rId3"/>
              </a:rPr>
              <a:t>http://hpcweb</a:t>
            </a:r>
            <a:r>
              <a:rPr lang="en-US" sz="2000" dirty="0" smtClean="0">
                <a:solidFill>
                  <a:srgbClr val="000000"/>
                </a:solidFill>
                <a:hlinkClick r:id="rId3"/>
              </a:rPr>
              <a:t>/</a:t>
            </a:r>
            <a:r>
              <a:rPr lang="en-US" sz="2000" dirty="0" smtClean="0">
                <a:solidFill>
                  <a:srgbClr val="000000"/>
                </a:solidFill>
              </a:rPr>
              <a:t> (internal site)</a:t>
            </a:r>
          </a:p>
          <a:p>
            <a:pPr lvl="1"/>
            <a:endParaRPr lang="en-US" sz="20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TACC resources: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E-mail </a:t>
            </a:r>
            <a:r>
              <a:rPr lang="en-US" sz="2000" dirty="0" smtClean="0">
                <a:solidFill>
                  <a:srgbClr val="000000"/>
                </a:solidFill>
                <a:hlinkClick r:id="rId4"/>
              </a:rPr>
              <a:t>wallen@tacc.utexas.edu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https://</a:t>
            </a:r>
            <a:r>
              <a:rPr lang="en-US" sz="2000" dirty="0" err="1">
                <a:solidFill>
                  <a:srgbClr val="000000"/>
                </a:solidFill>
              </a:rPr>
              <a:t>portal.tacc.utexas.edu</a:t>
            </a:r>
            <a:r>
              <a:rPr lang="en-US" sz="2000" dirty="0">
                <a:solidFill>
                  <a:srgbClr val="000000"/>
                </a:solidFill>
              </a:rPr>
              <a:t>/</a:t>
            </a:r>
            <a:r>
              <a:rPr lang="en-US" sz="2000" dirty="0" err="1">
                <a:solidFill>
                  <a:srgbClr val="000000"/>
                </a:solidFill>
              </a:rPr>
              <a:t>tacc</a:t>
            </a:r>
            <a:r>
              <a:rPr lang="en-US" sz="2000" dirty="0">
                <a:solidFill>
                  <a:srgbClr val="000000"/>
                </a:solidFill>
              </a:rPr>
              <a:t>-consulting</a:t>
            </a:r>
          </a:p>
        </p:txBody>
      </p:sp>
    </p:spTree>
    <p:extLst>
      <p:ext uri="{BB962C8B-B14F-4D97-AF65-F5344CB8AC3E}">
        <p14:creationId xmlns:p14="http://schemas.microsoft.com/office/powerpoint/2010/main" val="213139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71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Workshop Outline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10600" cy="452596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</a:rPr>
              <a:t>Part 1: </a:t>
            </a:r>
            <a:r>
              <a:rPr lang="en-US" sz="2400" dirty="0" smtClean="0">
                <a:solidFill>
                  <a:srgbClr val="000000"/>
                </a:solidFill>
              </a:rPr>
              <a:t>Overview of Compute and Storage Resources</a:t>
            </a:r>
          </a:p>
          <a:p>
            <a:r>
              <a:rPr lang="en-US" sz="2400" b="1" dirty="0" smtClean="0">
                <a:solidFill>
                  <a:srgbClr val="000000"/>
                </a:solidFill>
              </a:rPr>
              <a:t>Part 2: </a:t>
            </a:r>
            <a:r>
              <a:rPr lang="en-US" sz="2400" dirty="0" smtClean="0">
                <a:solidFill>
                  <a:srgbClr val="000000"/>
                </a:solidFill>
              </a:rPr>
              <a:t>Linux Command Line Basics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 -</a:t>
            </a:r>
            <a:r>
              <a:rPr lang="en-US" sz="2200" dirty="0" smtClean="0">
                <a:solidFill>
                  <a:srgbClr val="000000"/>
                </a:solidFill>
              </a:rPr>
              <a:t>break-</a:t>
            </a:r>
          </a:p>
          <a:p>
            <a:r>
              <a:rPr lang="en-US" sz="2400" b="1" dirty="0" smtClean="0">
                <a:solidFill>
                  <a:srgbClr val="000000"/>
                </a:solidFill>
              </a:rPr>
              <a:t>Part 3: </a:t>
            </a:r>
            <a:r>
              <a:rPr lang="en-US" sz="2400" dirty="0" smtClean="0">
                <a:solidFill>
                  <a:srgbClr val="000000"/>
                </a:solidFill>
              </a:rPr>
              <a:t>Text Editing with VIM</a:t>
            </a:r>
          </a:p>
          <a:p>
            <a:r>
              <a:rPr lang="en-US" sz="2400" b="1" dirty="0" smtClean="0">
                <a:solidFill>
                  <a:srgbClr val="000000"/>
                </a:solidFill>
              </a:rPr>
              <a:t>Part 4: </a:t>
            </a:r>
            <a:r>
              <a:rPr lang="en-US" sz="2400" dirty="0" smtClean="0">
                <a:solidFill>
                  <a:srgbClr val="000000"/>
                </a:solidFill>
              </a:rPr>
              <a:t>Simple Shell Scripting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  -</a:t>
            </a:r>
            <a:r>
              <a:rPr lang="en-US" sz="2200" dirty="0" smtClean="0">
                <a:solidFill>
                  <a:srgbClr val="000000"/>
                </a:solidFill>
              </a:rPr>
              <a:t>break-</a:t>
            </a:r>
          </a:p>
          <a:p>
            <a:r>
              <a:rPr lang="en-US" sz="2400" b="1" dirty="0" smtClean="0">
                <a:solidFill>
                  <a:srgbClr val="000000"/>
                </a:solidFill>
              </a:rPr>
              <a:t>Part 5: </a:t>
            </a:r>
            <a:r>
              <a:rPr lang="en-US" sz="2400" dirty="0" smtClean="0">
                <a:solidFill>
                  <a:srgbClr val="000000"/>
                </a:solidFill>
              </a:rPr>
              <a:t>Environment, Modules</a:t>
            </a:r>
            <a:r>
              <a:rPr lang="en-US" sz="2400" smtClean="0">
                <a:solidFill>
                  <a:srgbClr val="000000"/>
                </a:solidFill>
              </a:rPr>
              <a:t>, and Job </a:t>
            </a:r>
            <a:r>
              <a:rPr lang="en-US" sz="2400" dirty="0" smtClean="0">
                <a:solidFill>
                  <a:srgbClr val="000000"/>
                </a:solidFill>
              </a:rPr>
              <a:t>Submission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4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28400"/>
            <a:ext cx="9144000" cy="2015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cs typeface="Arial"/>
              </a:rPr>
              <a:t>Part 1:</a:t>
            </a:r>
            <a:br>
              <a:rPr lang="en-US" dirty="0" smtClean="0">
                <a:solidFill>
                  <a:srgbClr val="000000"/>
                </a:solidFill>
                <a:cs typeface="Arial"/>
              </a:rPr>
            </a:br>
            <a:r>
              <a:rPr lang="en-US" dirty="0" smtClean="0">
                <a:solidFill>
                  <a:srgbClr val="000000"/>
                </a:solidFill>
                <a:cs typeface="Arial"/>
              </a:rPr>
              <a:t>Overview of Compute and Storage Resources</a:t>
            </a:r>
            <a:endParaRPr lang="en-US" dirty="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142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</a:rPr>
              <a:t>High Performance Computing at MDACC and TACC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</a:rPr>
              <a:t>HPC: </a:t>
            </a:r>
            <a:r>
              <a:rPr lang="en-US" sz="2400" dirty="0" smtClean="0">
                <a:solidFill>
                  <a:srgbClr val="000000"/>
                </a:solidFill>
              </a:rPr>
              <a:t>Think of </a:t>
            </a:r>
            <a:r>
              <a:rPr lang="en-US" sz="2400" u="sng" dirty="0" smtClean="0">
                <a:solidFill>
                  <a:srgbClr val="000000"/>
                </a:solidFill>
              </a:rPr>
              <a:t>HPC resources</a:t>
            </a:r>
            <a:r>
              <a:rPr lang="en-US" sz="2400" b="1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as very large and complicated </a:t>
            </a:r>
            <a:r>
              <a:rPr lang="en-US" sz="2400" u="sng" dirty="0" smtClean="0">
                <a:solidFill>
                  <a:srgbClr val="000000"/>
                </a:solidFill>
              </a:rPr>
              <a:t>lab instruments</a:t>
            </a:r>
          </a:p>
          <a:p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Need to learn how to: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interface with it / push the right buttons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load your samples</a:t>
            </a:r>
            <a:endParaRPr lang="en-US" sz="2000" dirty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run your experiments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interpret the results</a:t>
            </a:r>
          </a:p>
          <a:p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b="1" dirty="0" smtClean="0">
                <a:solidFill>
                  <a:srgbClr val="000000"/>
                </a:solidFill>
              </a:rPr>
              <a:t>MDACC: </a:t>
            </a:r>
            <a:r>
              <a:rPr lang="en-US" sz="2400" b="1" dirty="0" smtClean="0">
                <a:solidFill>
                  <a:srgbClr val="FF0000"/>
                </a:solidFill>
              </a:rPr>
              <a:t>Shark</a:t>
            </a:r>
            <a:r>
              <a:rPr lang="en-US" sz="2400" dirty="0" smtClean="0">
                <a:solidFill>
                  <a:srgbClr val="000000"/>
                </a:solidFill>
              </a:rPr>
              <a:t>, Nautilus</a:t>
            </a:r>
          </a:p>
          <a:p>
            <a:r>
              <a:rPr lang="en-US" sz="2400" b="1" dirty="0" smtClean="0">
                <a:solidFill>
                  <a:srgbClr val="000000"/>
                </a:solidFill>
              </a:rPr>
              <a:t>TACC: </a:t>
            </a:r>
            <a:r>
              <a:rPr lang="en-US" sz="2400" dirty="0" err="1" smtClean="0">
                <a:solidFill>
                  <a:srgbClr val="000000"/>
                </a:solidFill>
              </a:rPr>
              <a:t>Lonestar</a:t>
            </a:r>
            <a:r>
              <a:rPr lang="en-US" sz="2400" dirty="0" smtClean="0">
                <a:solidFill>
                  <a:srgbClr val="000000"/>
                </a:solidFill>
              </a:rPr>
              <a:t>, Corral</a:t>
            </a:r>
          </a:p>
        </p:txBody>
      </p:sp>
    </p:spTree>
    <p:extLst>
      <p:ext uri="{BB962C8B-B14F-4D97-AF65-F5344CB8AC3E}">
        <p14:creationId xmlns:p14="http://schemas.microsoft.com/office/powerpoint/2010/main" val="142504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Schematic Diagram of an HPC Cluster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2719219"/>
            <a:ext cx="806342" cy="7097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6" name="Picture 5" descr="7288396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05" y="1728741"/>
            <a:ext cx="996959" cy="610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2846193"/>
            <a:ext cx="80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Lab</a:t>
            </a:r>
          </a:p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Servers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724796"/>
            <a:ext cx="82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PC / Laptop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50414" y="2081199"/>
            <a:ext cx="1511986" cy="118996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22241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2449229" y="1752600"/>
            <a:ext cx="1511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ogin Nodes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476679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73094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985210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Rectangle 22"/>
          <p:cNvSpPr>
            <a:spLocks/>
          </p:cNvSpPr>
          <p:nvPr/>
        </p:nvSpPr>
        <p:spPr>
          <a:xfrm>
            <a:off x="5101946" y="5051530"/>
            <a:ext cx="1965960" cy="106987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>
          <a:xfrm>
            <a:off x="5101946" y="1625983"/>
            <a:ext cx="1965960" cy="286948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5" name="Picture 2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9647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4930852" y="1295400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1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1" name="Picture 30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2190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4733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7275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9818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2361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4904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7446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9989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42532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Picture 4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132836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Picture 4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387037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4" name="Picture 4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641238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Picture 4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89543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7104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2" name="TextBox 51"/>
          <p:cNvSpPr txBox="1"/>
          <p:nvPr/>
        </p:nvSpPr>
        <p:spPr>
          <a:xfrm>
            <a:off x="4930852" y="4736241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2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241535" y="1981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Normal nodes, bulk of most clusters, appropriate for most jobs.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41535" y="4648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Specialized nodes with, e.g. Large Memory, GPU, MIC, etc.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7" name="Can 56"/>
          <p:cNvSpPr/>
          <p:nvPr/>
        </p:nvSpPr>
        <p:spPr>
          <a:xfrm>
            <a:off x="2713968" y="5044898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714247" y="5491352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1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9" name="Can 58"/>
          <p:cNvSpPr/>
          <p:nvPr/>
        </p:nvSpPr>
        <p:spPr>
          <a:xfrm>
            <a:off x="990600" y="5029200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90879" y="5475654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2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83" name="Elbow Connector 82"/>
          <p:cNvCxnSpPr>
            <a:stCxn id="55" idx="2"/>
          </p:cNvCxnSpPr>
          <p:nvPr/>
        </p:nvCxnSpPr>
        <p:spPr>
          <a:xfrm rot="5400000">
            <a:off x="7279527" y="2723686"/>
            <a:ext cx="701620" cy="1124862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 rot="5400000">
            <a:off x="7492967" y="5208338"/>
            <a:ext cx="293132" cy="1081070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Schematic Diagram of an HPC Cluster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2719219"/>
            <a:ext cx="806342" cy="7097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6" name="Picture 5" descr="7288396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05" y="1728741"/>
            <a:ext cx="996959" cy="610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2846193"/>
            <a:ext cx="80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Lab</a:t>
            </a:r>
          </a:p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Servers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724796"/>
            <a:ext cx="82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PC / Laptop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50414" y="2081199"/>
            <a:ext cx="1511986" cy="118996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22241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2449229" y="1752600"/>
            <a:ext cx="1511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ogin Nodes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476679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73094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985210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Rectangle 22"/>
          <p:cNvSpPr>
            <a:spLocks/>
          </p:cNvSpPr>
          <p:nvPr/>
        </p:nvSpPr>
        <p:spPr>
          <a:xfrm>
            <a:off x="5101946" y="5051530"/>
            <a:ext cx="1965960" cy="106987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>
          <a:xfrm>
            <a:off x="5101946" y="1625983"/>
            <a:ext cx="1965960" cy="286948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5" name="Picture 2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9647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4930852" y="1295400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1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1" name="Picture 30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2190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4733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7275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9818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2361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4904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7446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9989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42532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Picture 4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132836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Picture 4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387037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4" name="Picture 4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641238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Picture 4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89543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7104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2" name="TextBox 51"/>
          <p:cNvSpPr txBox="1"/>
          <p:nvPr/>
        </p:nvSpPr>
        <p:spPr>
          <a:xfrm>
            <a:off x="4930852" y="4736241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2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241535" y="1981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Normal nodes, bulk of most clusters, appropriate for most jobs.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41535" y="4648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Specialized nodes with, e.g. Large Memory, GPU, MIC, etc.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7" name="Can 56"/>
          <p:cNvSpPr/>
          <p:nvPr/>
        </p:nvSpPr>
        <p:spPr>
          <a:xfrm>
            <a:off x="2713968" y="5044898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714247" y="5491352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1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9" name="Can 58"/>
          <p:cNvSpPr/>
          <p:nvPr/>
        </p:nvSpPr>
        <p:spPr>
          <a:xfrm>
            <a:off x="990600" y="5029200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90879" y="5475654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2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78" name="Elbow Connector 77"/>
          <p:cNvCxnSpPr/>
          <p:nvPr/>
        </p:nvCxnSpPr>
        <p:spPr>
          <a:xfrm>
            <a:off x="1414039" y="2073352"/>
            <a:ext cx="1036375" cy="397603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5" idx="3"/>
            <a:endCxn id="9" idx="1"/>
          </p:cNvCxnSpPr>
          <p:nvPr/>
        </p:nvCxnSpPr>
        <p:spPr>
          <a:xfrm flipV="1">
            <a:off x="1415942" y="2676181"/>
            <a:ext cx="1034472" cy="397929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>
            <a:stCxn id="55" idx="2"/>
          </p:cNvCxnSpPr>
          <p:nvPr/>
        </p:nvCxnSpPr>
        <p:spPr>
          <a:xfrm rot="5400000">
            <a:off x="7279527" y="2723686"/>
            <a:ext cx="701620" cy="1124862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 rot="5400000">
            <a:off x="7492967" y="5208338"/>
            <a:ext cx="293132" cy="1081070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96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Schematic Diagram of an HPC Cluster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2719219"/>
            <a:ext cx="806342" cy="7097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6" name="Picture 5" descr="7288396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05" y="1728741"/>
            <a:ext cx="996959" cy="610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2846193"/>
            <a:ext cx="80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Lab</a:t>
            </a:r>
          </a:p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Servers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724796"/>
            <a:ext cx="82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PC / Laptop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50414" y="2081199"/>
            <a:ext cx="1511986" cy="118996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22241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2449229" y="1752600"/>
            <a:ext cx="1511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ogin Nodes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476679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73094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985210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Rectangle 22"/>
          <p:cNvSpPr>
            <a:spLocks/>
          </p:cNvSpPr>
          <p:nvPr/>
        </p:nvSpPr>
        <p:spPr>
          <a:xfrm>
            <a:off x="5101946" y="5051530"/>
            <a:ext cx="1965960" cy="106987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>
          <a:xfrm>
            <a:off x="5101946" y="1625983"/>
            <a:ext cx="1965960" cy="286948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5" name="Picture 2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9647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4930852" y="1295400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1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1" name="Picture 30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2190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4733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7275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9818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2361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4904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7446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9989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42532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Picture 4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132836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Picture 4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387037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4" name="Picture 4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641238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Picture 4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89543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7104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2" name="TextBox 51"/>
          <p:cNvSpPr txBox="1"/>
          <p:nvPr/>
        </p:nvSpPr>
        <p:spPr>
          <a:xfrm>
            <a:off x="4930852" y="4736241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2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241535" y="1981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Normal nodes, bulk of most clusters, appropriate for most jobs.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41535" y="4648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Specialized nodes with, e.g. Large Memory, GPU, MIC, etc.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7" name="Can 56"/>
          <p:cNvSpPr/>
          <p:nvPr/>
        </p:nvSpPr>
        <p:spPr>
          <a:xfrm>
            <a:off x="2713968" y="5044898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714247" y="5491352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1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9" name="Can 58"/>
          <p:cNvSpPr/>
          <p:nvPr/>
        </p:nvSpPr>
        <p:spPr>
          <a:xfrm>
            <a:off x="990600" y="5029200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90879" y="5475654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2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62" name="Elbow Connector 61"/>
          <p:cNvCxnSpPr/>
          <p:nvPr/>
        </p:nvCxnSpPr>
        <p:spPr>
          <a:xfrm flipV="1">
            <a:off x="3962400" y="1905000"/>
            <a:ext cx="1139546" cy="489720"/>
          </a:xfrm>
          <a:prstGeom prst="bentConnector3">
            <a:avLst>
              <a:gd name="adj1" fmla="val 51114"/>
            </a:avLst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>
            <a:off x="3962400" y="2514600"/>
            <a:ext cx="1139546" cy="2910284"/>
          </a:xfrm>
          <a:prstGeom prst="bentConnector3">
            <a:avLst>
              <a:gd name="adj1" fmla="val 51114"/>
            </a:avLst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endCxn id="59" idx="1"/>
          </p:cNvCxnSpPr>
          <p:nvPr/>
        </p:nvCxnSpPr>
        <p:spPr>
          <a:xfrm rot="5400000">
            <a:off x="1428119" y="3587421"/>
            <a:ext cx="1721343" cy="1162214"/>
          </a:xfrm>
          <a:prstGeom prst="bentConnector3">
            <a:avLst/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endCxn id="57" idx="1"/>
          </p:cNvCxnSpPr>
          <p:nvPr/>
        </p:nvCxnSpPr>
        <p:spPr>
          <a:xfrm rot="16200000" flipH="1">
            <a:off x="2339104" y="3952951"/>
            <a:ext cx="1737040" cy="446853"/>
          </a:xfrm>
          <a:prstGeom prst="bentConnector3">
            <a:avLst/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/>
          <p:cNvCxnSpPr/>
          <p:nvPr/>
        </p:nvCxnSpPr>
        <p:spPr>
          <a:xfrm>
            <a:off x="1414039" y="2073352"/>
            <a:ext cx="1036375" cy="397603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5" idx="3"/>
            <a:endCxn id="9" idx="1"/>
          </p:cNvCxnSpPr>
          <p:nvPr/>
        </p:nvCxnSpPr>
        <p:spPr>
          <a:xfrm flipV="1">
            <a:off x="1415942" y="2676181"/>
            <a:ext cx="1034472" cy="397929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>
            <a:stCxn id="55" idx="2"/>
          </p:cNvCxnSpPr>
          <p:nvPr/>
        </p:nvCxnSpPr>
        <p:spPr>
          <a:xfrm rot="5400000">
            <a:off x="7279527" y="2723686"/>
            <a:ext cx="701620" cy="1124862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 rot="5400000">
            <a:off x="7492967" y="5208338"/>
            <a:ext cx="293132" cy="1081070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6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Schematic Diagram of an HPC Cluster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2719219"/>
            <a:ext cx="806342" cy="7097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6" name="Picture 5" descr="7288396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05" y="1728741"/>
            <a:ext cx="996959" cy="610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2846193"/>
            <a:ext cx="80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Lab</a:t>
            </a:r>
          </a:p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Servers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724796"/>
            <a:ext cx="82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PC / Laptop</a:t>
            </a:r>
            <a:endParaRPr lang="en-US" sz="1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50414" y="2081199"/>
            <a:ext cx="1511986" cy="118996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22241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2449229" y="1752600"/>
            <a:ext cx="15119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ogin Nodes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Picture 1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476679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730944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42" y="2985210"/>
            <a:ext cx="12801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Rectangle 22"/>
          <p:cNvSpPr>
            <a:spLocks/>
          </p:cNvSpPr>
          <p:nvPr/>
        </p:nvSpPr>
        <p:spPr>
          <a:xfrm>
            <a:off x="5101946" y="5051530"/>
            <a:ext cx="1965960" cy="106987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>
            <a:spLocks/>
          </p:cNvSpPr>
          <p:nvPr/>
        </p:nvSpPr>
        <p:spPr>
          <a:xfrm>
            <a:off x="5101946" y="1625983"/>
            <a:ext cx="1965960" cy="286948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  <a:effectLst>
            <a:outerShdw blurRad="50800" dist="76200" dir="2700000" sx="98000" sy="98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5" name="Picture 2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9647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4930852" y="1295400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1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1" name="Picture 30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2190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4733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7275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29818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2361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49040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7446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3998954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425322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Picture 4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132836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3" name="Picture 4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387037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4" name="Picture 4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641238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" name="Picture 4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589543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" name="Picture 48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46" y="1710479"/>
            <a:ext cx="1737360" cy="1465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2" name="TextBox 51"/>
          <p:cNvSpPr txBox="1"/>
          <p:nvPr/>
        </p:nvSpPr>
        <p:spPr>
          <a:xfrm>
            <a:off x="4930852" y="4736241"/>
            <a:ext cx="230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Compute Nodes Type 2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241535" y="1981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Normal nodes, bulk of most clusters, appropriate for most jobs.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41535" y="4648200"/>
            <a:ext cx="19024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Specialized nodes with, e.g. Large Memory, GPU, MIC, etc.</a:t>
            </a:r>
            <a:endParaRPr lang="en-US" sz="1400" dirty="0" smtClean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7" name="Can 56"/>
          <p:cNvSpPr/>
          <p:nvPr/>
        </p:nvSpPr>
        <p:spPr>
          <a:xfrm>
            <a:off x="2713968" y="5044898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714247" y="5491352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1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9" name="Can 58"/>
          <p:cNvSpPr/>
          <p:nvPr/>
        </p:nvSpPr>
        <p:spPr>
          <a:xfrm>
            <a:off x="990600" y="5029200"/>
            <a:ext cx="1434166" cy="1040116"/>
          </a:xfrm>
          <a:prstGeom prst="can">
            <a:avLst/>
          </a:prstGeom>
          <a:solidFill>
            <a:srgbClr val="FFFFFF"/>
          </a:solidFill>
          <a:ln w="254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90879" y="5475654"/>
            <a:ext cx="14341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000000"/>
                </a:solidFill>
                <a:latin typeface="Arial"/>
                <a:cs typeface="Arial"/>
              </a:rPr>
              <a:t>Storage 2</a:t>
            </a:r>
            <a:endParaRPr lang="en-US" sz="14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62" name="Elbow Connector 61"/>
          <p:cNvCxnSpPr/>
          <p:nvPr/>
        </p:nvCxnSpPr>
        <p:spPr>
          <a:xfrm flipV="1">
            <a:off x="3962400" y="1905000"/>
            <a:ext cx="1139546" cy="489720"/>
          </a:xfrm>
          <a:prstGeom prst="bentConnector3">
            <a:avLst>
              <a:gd name="adj1" fmla="val 51114"/>
            </a:avLst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>
            <a:off x="3962400" y="2514600"/>
            <a:ext cx="1139546" cy="2910284"/>
          </a:xfrm>
          <a:prstGeom prst="bentConnector3">
            <a:avLst>
              <a:gd name="adj1" fmla="val 51114"/>
            </a:avLst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endCxn id="59" idx="1"/>
          </p:cNvCxnSpPr>
          <p:nvPr/>
        </p:nvCxnSpPr>
        <p:spPr>
          <a:xfrm rot="5400000">
            <a:off x="1428119" y="3587421"/>
            <a:ext cx="1721343" cy="1162214"/>
          </a:xfrm>
          <a:prstGeom prst="bentConnector3">
            <a:avLst/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endCxn id="57" idx="1"/>
          </p:cNvCxnSpPr>
          <p:nvPr/>
        </p:nvCxnSpPr>
        <p:spPr>
          <a:xfrm rot="16200000" flipH="1">
            <a:off x="2339104" y="3952951"/>
            <a:ext cx="1737040" cy="446853"/>
          </a:xfrm>
          <a:prstGeom prst="bentConnector3">
            <a:avLst/>
          </a:prstGeom>
          <a:ln w="25400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/>
          <p:cNvCxnSpPr/>
          <p:nvPr/>
        </p:nvCxnSpPr>
        <p:spPr>
          <a:xfrm>
            <a:off x="1414039" y="2073352"/>
            <a:ext cx="1036375" cy="397603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/>
          <p:cNvCxnSpPr>
            <a:stCxn id="5" idx="3"/>
            <a:endCxn id="9" idx="1"/>
          </p:cNvCxnSpPr>
          <p:nvPr/>
        </p:nvCxnSpPr>
        <p:spPr>
          <a:xfrm flipV="1">
            <a:off x="1415942" y="2676181"/>
            <a:ext cx="1034472" cy="397929"/>
          </a:xfrm>
          <a:prstGeom prst="bentConnector3">
            <a:avLst/>
          </a:prstGeom>
          <a:ln w="254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>
            <a:stCxn id="55" idx="2"/>
          </p:cNvCxnSpPr>
          <p:nvPr/>
        </p:nvCxnSpPr>
        <p:spPr>
          <a:xfrm rot="5400000">
            <a:off x="7279527" y="2723686"/>
            <a:ext cx="701620" cy="1124862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/>
        </p:nvCxnSpPr>
        <p:spPr>
          <a:xfrm rot="5400000">
            <a:off x="7492967" y="5208338"/>
            <a:ext cx="293132" cy="1081070"/>
          </a:xfrm>
          <a:prstGeom prst="bentConnector2">
            <a:avLst/>
          </a:prstGeom>
          <a:ln w="254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/>
          <p:cNvCxnSpPr/>
          <p:nvPr/>
        </p:nvCxnSpPr>
        <p:spPr>
          <a:xfrm rot="10800000" flipV="1">
            <a:off x="4148134" y="3200400"/>
            <a:ext cx="953812" cy="2504230"/>
          </a:xfrm>
          <a:prstGeom prst="bentConnector3">
            <a:avLst>
              <a:gd name="adj1" fmla="val 24702"/>
            </a:avLst>
          </a:prstGeom>
          <a:ln w="25400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 flipV="1">
            <a:off x="4148134" y="5845891"/>
            <a:ext cx="953812" cy="21509"/>
          </a:xfrm>
          <a:prstGeom prst="straightConnector1">
            <a:avLst/>
          </a:prstGeom>
          <a:ln w="25400">
            <a:solidFill>
              <a:schemeClr val="tx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51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Shark Overview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447800"/>
            <a:ext cx="4267200" cy="52578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Nodes and CPUs: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80 nodes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24 cores per node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(1920 cores total)</a:t>
            </a:r>
          </a:p>
          <a:p>
            <a:endParaRPr lang="en-US" sz="24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Memory: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384 GB memory per node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2+ TB memory on six nodes</a:t>
            </a:r>
          </a:p>
          <a:p>
            <a:pPr marL="457200" lvl="1" indent="0">
              <a:buNone/>
            </a:pPr>
            <a:endParaRPr lang="en-US" sz="2000" dirty="0" smtClean="0">
              <a:solidFill>
                <a:srgbClr val="000000"/>
              </a:solidFill>
            </a:endParaRPr>
          </a:p>
          <a:p>
            <a:r>
              <a:rPr lang="en-US" sz="2400" dirty="0" smtClean="0">
                <a:solidFill>
                  <a:srgbClr val="000000"/>
                </a:solidFill>
              </a:rPr>
              <a:t>Disk quota: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1-4 TB on /</a:t>
            </a:r>
            <a:r>
              <a:rPr lang="en-US" sz="2000" dirty="0" smtClean="0">
                <a:solidFill>
                  <a:srgbClr val="000000"/>
                </a:solidFill>
              </a:rPr>
              <a:t>rsrch2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2-15 TB on </a:t>
            </a:r>
            <a:r>
              <a:rPr lang="en-US" sz="2000" smtClean="0">
                <a:solidFill>
                  <a:srgbClr val="000000"/>
                </a:solidFill>
              </a:rPr>
              <a:t>/</a:t>
            </a:r>
            <a:r>
              <a:rPr lang="en-US" sz="2000" smtClean="0">
                <a:solidFill>
                  <a:srgbClr val="000000"/>
                </a:solidFill>
              </a:rPr>
              <a:t>rsrch1</a:t>
            </a:r>
            <a:endParaRPr lang="en-US" sz="2000" dirty="0" smtClean="0">
              <a:solidFill>
                <a:srgbClr val="000000"/>
              </a:solidFill>
            </a:endParaRPr>
          </a:p>
          <a:p>
            <a:pPr lvl="1"/>
            <a:endParaRPr lang="en-US" sz="2000" dirty="0" smtClean="0">
              <a:solidFill>
                <a:srgbClr val="000000"/>
              </a:solidFill>
            </a:endParaRP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453587"/>
            <a:ext cx="3429000" cy="461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2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ACC_Template_Light">
  <a:themeElements>
    <a:clrScheme name="TACC Colors">
      <a:dk1>
        <a:srgbClr val="323492"/>
      </a:dk1>
      <a:lt1>
        <a:srgbClr val="898989"/>
      </a:lt1>
      <a:dk2>
        <a:srgbClr val="323492"/>
      </a:dk2>
      <a:lt2>
        <a:srgbClr val="898989"/>
      </a:lt2>
      <a:accent1>
        <a:srgbClr val="B8252F"/>
      </a:accent1>
      <a:accent2>
        <a:srgbClr val="B8252F"/>
      </a:accent2>
      <a:accent3>
        <a:srgbClr val="B8252F"/>
      </a:accent3>
      <a:accent4>
        <a:srgbClr val="B8252F"/>
      </a:accent4>
      <a:accent5>
        <a:srgbClr val="B8252F"/>
      </a:accent5>
      <a:accent6>
        <a:srgbClr val="B8252F"/>
      </a:accent6>
      <a:hlink>
        <a:srgbClr val="B8252F"/>
      </a:hlink>
      <a:folHlink>
        <a:srgbClr val="B825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TACC_Template_Light.potx</Template>
  <TotalTime>741</TotalTime>
  <Words>505</Words>
  <Application>Microsoft Macintosh PowerPoint</Application>
  <PresentationFormat>On-screen Show (4:3)</PresentationFormat>
  <Paragraphs>108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TACC_Template_Light</vt:lpstr>
      <vt:lpstr>Introduction to High Performance Computing for the Life Sciences</vt:lpstr>
      <vt:lpstr>Workshop Outline</vt:lpstr>
      <vt:lpstr>Part 1: Overview of Compute and Storage Resources</vt:lpstr>
      <vt:lpstr>High Performance Computing at MDACC and TACC</vt:lpstr>
      <vt:lpstr>Schematic Diagram of an HPC Cluster</vt:lpstr>
      <vt:lpstr>Schematic Diagram of an HPC Cluster</vt:lpstr>
      <vt:lpstr>Schematic Diagram of an HPC Cluster</vt:lpstr>
      <vt:lpstr>Schematic Diagram of an HPC Cluster</vt:lpstr>
      <vt:lpstr>Shark Overview</vt:lpstr>
      <vt:lpstr>PowerPoint Presentation</vt:lpstr>
      <vt:lpstr>Overview of TACC</vt:lpstr>
      <vt:lpstr>TACC Ecosystem</vt:lpstr>
      <vt:lpstr>Lonestar 5: October 2015</vt:lpstr>
      <vt:lpstr>The TACC User Portal</vt:lpstr>
      <vt:lpstr>Where to Find Help</vt:lpstr>
      <vt:lpstr>PowerPoint Presentation</vt:lpstr>
    </vt:vector>
  </TitlesOfParts>
  <Company>UT Austin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Font Options: Calibri, Arial, San Serif</dc:title>
  <dc:creator>hedda</dc:creator>
  <cp:lastModifiedBy>William Allen</cp:lastModifiedBy>
  <cp:revision>132</cp:revision>
  <dcterms:created xsi:type="dcterms:W3CDTF">2009-08-18T23:58:47Z</dcterms:created>
  <dcterms:modified xsi:type="dcterms:W3CDTF">2015-08-14T20:39:46Z</dcterms:modified>
</cp:coreProperties>
</file>

<file path=docProps/thumbnail.jpeg>
</file>